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85" r:id="rId7"/>
    <p:sldId id="282" r:id="rId8"/>
    <p:sldId id="284" r:id="rId9"/>
    <p:sldId id="286" r:id="rId10"/>
    <p:sldId id="287" r:id="rId11"/>
    <p:sldId id="262" r:id="rId12"/>
    <p:sldId id="263" r:id="rId13"/>
    <p:sldId id="264" r:id="rId14"/>
    <p:sldId id="265" r:id="rId15"/>
    <p:sldId id="266" r:id="rId16"/>
    <p:sldId id="267" r:id="rId17"/>
    <p:sldId id="288" r:id="rId18"/>
    <p:sldId id="268" r:id="rId19"/>
    <p:sldId id="269" r:id="rId20"/>
    <p:sldId id="270" r:id="rId21"/>
    <p:sldId id="271" r:id="rId22"/>
    <p:sldId id="272" r:id="rId23"/>
    <p:sldId id="289" r:id="rId24"/>
    <p:sldId id="273" r:id="rId25"/>
    <p:sldId id="290" r:id="rId26"/>
    <p:sldId id="291" r:id="rId27"/>
    <p:sldId id="278" r:id="rId28"/>
    <p:sldId id="292" r:id="rId29"/>
    <p:sldId id="293" r:id="rId30"/>
    <p:sldId id="298" r:id="rId31"/>
    <p:sldId id="294" r:id="rId32"/>
    <p:sldId id="295" r:id="rId33"/>
    <p:sldId id="296" r:id="rId34"/>
    <p:sldId id="297" r:id="rId35"/>
    <p:sldId id="299" r:id="rId36"/>
    <p:sldId id="300" r:id="rId37"/>
    <p:sldId id="301" r:id="rId38"/>
    <p:sldId id="302" r:id="rId39"/>
    <p:sldId id="303" r:id="rId40"/>
    <p:sldId id="304" r:id="rId41"/>
    <p:sldId id="274" r:id="rId42"/>
    <p:sldId id="305" r:id="rId43"/>
    <p:sldId id="306" r:id="rId44"/>
    <p:sldId id="307" r:id="rId45"/>
    <p:sldId id="275" r:id="rId46"/>
    <p:sldId id="276" r:id="rId47"/>
    <p:sldId id="277" r:id="rId48"/>
    <p:sldId id="279" r:id="rId49"/>
    <p:sldId id="280" r:id="rId50"/>
    <p:sldId id="281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45" d="100"/>
          <a:sy n="45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alth_Level_7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tif"/><Relationship Id="rId5" Type="http://schemas.openxmlformats.org/officeDocument/2006/relationships/image" Target="../media/image29.tif"/><Relationship Id="rId4" Type="http://schemas.openxmlformats.org/officeDocument/2006/relationships/image" Target="../media/image28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673001/" TargetMode="External"/><Relationship Id="rId2" Type="http://schemas.openxmlformats.org/officeDocument/2006/relationships/hyperlink" Target="https://www.ncbi.nlm.nih.gov/pmc/articles/PMC5240011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ncbi.nlm.nih.gov/pmc/articles/PMC8388293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13" Type="http://schemas.openxmlformats.org/officeDocument/2006/relationships/image" Target="../media/image13.tif"/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12" Type="http://schemas.openxmlformats.org/officeDocument/2006/relationships/image" Target="../media/image12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tif"/><Relationship Id="rId11" Type="http://schemas.openxmlformats.org/officeDocument/2006/relationships/image" Target="../media/image11.jpeg"/><Relationship Id="rId5" Type="http://schemas.openxmlformats.org/officeDocument/2006/relationships/image" Target="../media/image5.tif"/><Relationship Id="rId10" Type="http://schemas.openxmlformats.org/officeDocument/2006/relationships/image" Target="../media/image10.tif"/><Relationship Id="rId4" Type="http://schemas.openxmlformats.org/officeDocument/2006/relationships/image" Target="../media/image4.tif"/><Relationship Id="rId9" Type="http://schemas.openxmlformats.org/officeDocument/2006/relationships/image" Target="../media/image9.t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doh.ahi-projects.com/" TargetMode="External"/><Relationship Id="rId2" Type="http://schemas.openxmlformats.org/officeDocument/2006/relationships/hyperlink" Target="https://inclusion.appliedhealthinformatics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iscover.appliedhealthinformatics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ants Williams, PhD, R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Hants Williams, PhD, RN</a:t>
            </a:r>
          </a:p>
        </p:txBody>
      </p:sp>
      <p:sp>
        <p:nvSpPr>
          <p:cNvPr id="152" name="Course Intro 462 - Developing Health Information System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Intro 462 - </a:t>
            </a:r>
            <a:r>
              <a:rPr b="0"/>
              <a:t>Developing Health Information Systems</a:t>
            </a:r>
            <a:r>
              <a:t> </a:t>
            </a:r>
          </a:p>
        </p:txBody>
      </p:sp>
      <p:sp>
        <p:nvSpPr>
          <p:cNvPr id="153" name="W1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W1</a:t>
            </a:r>
          </a:p>
        </p:txBody>
      </p:sp>
      <p:sp>
        <p:nvSpPr>
          <p:cNvPr id="154" name="👋"/>
          <p:cNvSpPr txBox="1"/>
          <p:nvPr/>
        </p:nvSpPr>
        <p:spPr>
          <a:xfrm>
            <a:off x="14990210" y="8101576"/>
            <a:ext cx="2654301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A0D64B-19D1-D5C0-C42B-0256C260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333D8-4C54-5C7F-9757-3D9089B4C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997554"/>
            <a:ext cx="21971000" cy="9638946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**Graduation Timeline**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T-minus 4 months till graduation; job search can take 3-6 months on average.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Average job search duration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](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www.washington.edu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/doit/what-can-students-do-improve-their-chances-finding-employment-after-college#:~:text=The%20fact%20is%20that%20approximately,to%20secure%20employment%20after%20graduation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**Master's Program**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AHI, 15-month program - accepting applications for Summer 2024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healthprofessions.stonybrookmedicine.edu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/programs/ahi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641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5A8370-4DF7-960B-B4AB-405EAF9A9099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8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1C3227-6D2F-A54F-EDE7-4487FC28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315200" cy="309577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572486C-B4F1-DB61-5CEE-5FE19BFA6758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020904-82F1-1D20-336E-D7E219A9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641432" cy="281063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081A45-8DEC-D451-6169-A30F7444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0463" cy="2332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E7FE9-0BC8-7AF2-E73C-B2B608A2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8" y="0"/>
            <a:ext cx="5510463" cy="23320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2C8407-9FF5-D2A6-EE3D-A689A97508F0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024425-39CF-5E50-C558-C051D077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074568" cy="233201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188C26-8CCB-8AFE-3AC8-041F0C1FD555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9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C9511B-B787-05F3-4532-76EA5B41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13032" cy="233201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866" y="1898650"/>
            <a:ext cx="8737601" cy="991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93" y="1898650"/>
            <a:ext cx="9194801" cy="991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EC73-822A-D4CD-F932-A539A24E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EEE2-41A1-7410-7E0E-DC1BDD73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057525"/>
            <a:ext cx="21971000" cy="944699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Basic Definitions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American Medication Informatics Association (AMIA)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**AMIA Definitions**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Health Informatics: the science of using data, information, and knowledge to improve human health and healthcare services.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HIM: acquiring, analyzing, and protecting medical information; a mix of business, science, and IT.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NCBI Article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](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www.ncbi.nlm.nih.gov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pmc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/articles/PMC8649705/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575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23" y="999093"/>
            <a:ext cx="18210554" cy="12105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Health information system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Health information systems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ncen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Concentration </a:t>
            </a:r>
          </a:p>
        </p:txBody>
      </p:sp>
      <p:sp>
        <p:nvSpPr>
          <p:cNvPr id="157" name="Health Informatics Spring 202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Health Informatics Spring 2021</a:t>
            </a:r>
          </a:p>
        </p:txBody>
      </p:sp>
      <p:sp>
        <p:nvSpPr>
          <p:cNvPr id="158" name="HAN 462 - Developing Health Information Systems…"/>
          <p:cNvSpPr txBox="1">
            <a:spLocks noGrp="1"/>
          </p:cNvSpPr>
          <p:nvPr>
            <p:ph type="body" idx="1"/>
          </p:nvPr>
        </p:nvSpPr>
        <p:spPr>
          <a:xfrm>
            <a:off x="1206500" y="4563709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HAN 462 - Developing Health Information Systems </a:t>
            </a:r>
          </a:p>
          <a:p>
            <a:endParaRPr/>
          </a:p>
          <a:p>
            <a:r>
              <a:t>HAN 466 - Applied Health Informatics </a:t>
            </a:r>
          </a:p>
          <a:p>
            <a:endParaRPr/>
          </a:p>
          <a:p>
            <a:r>
              <a:t>HAN 467 - Utilization and outcomes </a:t>
            </a:r>
          </a:p>
          <a:p>
            <a:endParaRPr/>
          </a:p>
          <a:p>
            <a:r>
              <a:t>HAN 464 - Systems Management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…main verticals of healthca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…main verticals of healthcare</a:t>
            </a:r>
          </a:p>
        </p:txBody>
      </p:sp>
      <p:sp>
        <p:nvSpPr>
          <p:cNvPr id="202" name="{HIS} revolved around the three P’s // primary stakeholders of care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{HIS} revolved around the three P’s // primary stakeholders of care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28600"/>
            <a:ext cx="14046200" cy="1325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ttps://medium.com/@geoffreychaiken/the-key-to-better-healthcare-patient-power-5b371d4c2aa0"/>
          <p:cNvSpPr txBox="1"/>
          <p:nvPr/>
        </p:nvSpPr>
        <p:spPr>
          <a:xfrm>
            <a:off x="118810" y="13224688"/>
            <a:ext cx="1127175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https://medium.com/@geoffreychaiken/the-key-to-better-healthcare-patient-power-5b371d4c2aa0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28600"/>
            <a:ext cx="14046200" cy="1325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Needs?"/>
          <p:cNvSpPr txBox="1"/>
          <p:nvPr/>
        </p:nvSpPr>
        <p:spPr>
          <a:xfrm>
            <a:off x="14228379" y="2639593"/>
            <a:ext cx="2474063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r>
              <a:t>Needs? </a:t>
            </a:r>
          </a:p>
        </p:txBody>
      </p:sp>
      <p:sp>
        <p:nvSpPr>
          <p:cNvPr id="209" name="Needs?"/>
          <p:cNvSpPr txBox="1"/>
          <p:nvPr/>
        </p:nvSpPr>
        <p:spPr>
          <a:xfrm>
            <a:off x="2676197" y="10342278"/>
            <a:ext cx="2474063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t>Needs? </a:t>
            </a:r>
          </a:p>
        </p:txBody>
      </p:sp>
      <p:sp>
        <p:nvSpPr>
          <p:cNvPr id="210" name="Needs?"/>
          <p:cNvSpPr txBox="1"/>
          <p:nvPr/>
        </p:nvSpPr>
        <p:spPr>
          <a:xfrm>
            <a:off x="18753486" y="10342278"/>
            <a:ext cx="2474062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r>
              <a:t>Needs? 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34FC-0277-08AF-C5F1-FFECD036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Operating Landscape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6E2F6-35EB-845E-C25D-A237BD74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914650"/>
            <a:ext cx="21971000" cy="9589866"/>
          </a:xfrm>
        </p:spPr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Hospitals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Insurance (payers)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Consulting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Pharma(biotech)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Tech/Vendors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666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linical Functions"/>
          <p:cNvSpPr txBox="1"/>
          <p:nvPr/>
        </p:nvSpPr>
        <p:spPr>
          <a:xfrm>
            <a:off x="601801" y="1868693"/>
            <a:ext cx="658825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/>
            </a:lvl1pPr>
          </a:lstStyle>
          <a:p>
            <a:r>
              <a:rPr dirty="0"/>
              <a:t>Clinical Functions</a:t>
            </a:r>
          </a:p>
        </p:txBody>
      </p:sp>
      <p:sp>
        <p:nvSpPr>
          <p:cNvPr id="213" name="Admission Discharge Transfer (ADT)…"/>
          <p:cNvSpPr txBox="1"/>
          <p:nvPr/>
        </p:nvSpPr>
        <p:spPr>
          <a:xfrm>
            <a:off x="176511" y="3133991"/>
            <a:ext cx="8282467" cy="1083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Admission Discharge Transfer (ADT)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Ambulatory Care Reporting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Anticoagulation Management Tool (AMT)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Automated Service Connected Designation (ASCD)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Beneficiary Travel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Blind Rehabilitation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Care Management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 Case Registries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 Procedures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Clinical/Health Data Repository (CHDR)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Computerized Patient Record System (CPRS)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Adverse Reaction Tracking (ART)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Authorization Subscription Utility (ASU)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Clinical Reminders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Consult/Request Tracking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Health Summary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Problem List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Text Integration Utility (TIU)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Dentistry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Electronic Wait List Pharm: National Drug File (NDF)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Emergency Department Integration Software (EDIS)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Functional Independence Measurement (FIM)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Group Notes Primary Care Management Module (PCMM)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HDR – Historical (HDR-</a:t>
            </a:r>
            <a:r>
              <a:rPr dirty="0" err="1"/>
              <a:t>Hx</a:t>
            </a:r>
            <a:r>
              <a:rPr dirty="0"/>
              <a:t>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Home Based Primary Care (HBPC)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Home Telehealth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Immunology Case Registry (ICR)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Incomplete Records Tracking (IRT)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Intake and Output Scheduling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 Shift Handoff Tool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Anatomic Pathology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Blood Bank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Blood Bank Workarounds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Electronic Data Interchange (LEDI)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Emerging Pathogens Initiative (EPI)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Howdy Computerized Phlebotomy Login Process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National Laboratory Tests (NLT) Documents and LOINC Request Form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Point of Care (POC)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Universal Interface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</a:t>
            </a:r>
            <a:r>
              <a:rPr dirty="0" err="1"/>
              <a:t>VistA</a:t>
            </a:r>
            <a:r>
              <a:rPr dirty="0"/>
              <a:t> Blood Establishment Computer Software (VBECS)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Lexicon Utility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Medicine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Mental Health (YS)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Methicillin Resistant Staph </a:t>
            </a:r>
            <a:r>
              <a:rPr dirty="0" err="1"/>
              <a:t>Aurerus</a:t>
            </a:r>
            <a:r>
              <a:rPr dirty="0"/>
              <a:t> (MRSA)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14" name="Mobile Electronic Documentation (MED)…"/>
          <p:cNvSpPr txBox="1"/>
          <p:nvPr/>
        </p:nvSpPr>
        <p:spPr>
          <a:xfrm>
            <a:off x="5897405" y="2819312"/>
            <a:ext cx="5730740" cy="872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00"/>
              </a:spcBef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Mobile Electronic Documentation (MED)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Nationwide Health Information Network Adapter (NHIN)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Nursing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Nutrition and Food Service (NFS)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Oncology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Appointment Info. Transmission (PAIT)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Assessment Documentation Package (PADP)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Care Encounter (PCE)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Record Flags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Automatic Replenish / Ward Stock (AR/WS)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Bar Code Medication Administration (BCMA)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Benefits Management (PBM)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Consolidated Mail Outpatient Pharmacy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Consolidated Mail Outpatient Pharmacy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Controlled Substances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Data Management (PDM)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Drug Accountability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Inpatient Medications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Outpatient Pharmacy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Prescription Practices (PPP)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Prosthetics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Quality Audiology and Speech Analysis and Reporting (QUASAR)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Radiology / Nuclear Medicine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RAI/MDS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Remote Order Entry System (ROES)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Social Work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Spinal Cord Dysfunction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Standards &amp; Terminology Services (STS)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Surgery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Traumatic Brain Injury (TBI)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Virtual Patient Record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VistA Imaging System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VistAWeb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 Impairment Service Team (VIST)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Vitals / Measurements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Women's Health</a:t>
            </a:r>
          </a:p>
        </p:txBody>
      </p:sp>
      <p:sp>
        <p:nvSpPr>
          <p:cNvPr id="215" name="Financial Functions"/>
          <p:cNvSpPr txBox="1"/>
          <p:nvPr/>
        </p:nvSpPr>
        <p:spPr>
          <a:xfrm>
            <a:off x="12298447" y="411368"/>
            <a:ext cx="7168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/>
            </a:lvl1pPr>
          </a:lstStyle>
          <a:p>
            <a:r>
              <a:t>Financial Functions</a:t>
            </a:r>
          </a:p>
        </p:txBody>
      </p:sp>
      <p:sp>
        <p:nvSpPr>
          <p:cNvPr id="216" name="Accounts Receivable (AR)…"/>
          <p:cNvSpPr txBox="1"/>
          <p:nvPr/>
        </p:nvSpPr>
        <p:spPr>
          <a:xfrm>
            <a:off x="12087619" y="1477898"/>
            <a:ext cx="6185137" cy="756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Accounts Receivable (AR)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 Safety Incident </a:t>
            </a:r>
            <a:r>
              <a:rPr dirty="0" err="1"/>
              <a:t>Surv</a:t>
            </a:r>
            <a:r>
              <a:rPr dirty="0"/>
              <a:t> Track System (ASISTS)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Automated Information Collection System (AICS)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Automated Medical Information Exchange (AMIE)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 Monitoring System Integrated Billing (IB)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Compensation Pension Record Interchange (CAPRI)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Current Procedural Terminology (CPT) Library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Decision Support System (DSS) Extracts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Diagnostic Related Group (DRG) Grouper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Electronic Claims Management Engine (ECME)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Engineering (AEMS / MERS) Police and Security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Enrollment Application System Quality Management Integration Module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Equipment / Turn-In Request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Event Capture Release of Information (ROI) Manager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Fee Basis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Fugitive Felon Program (FFP)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Generic Code Sheet (GCS)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Health Eligibility Center (HEC)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Hospital Inquiry (HINQ)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ICD-9-CM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Incident Reporting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Income Verification Match (IVM)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Integrated Patient Funds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Occurrence Screen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Patient Representative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Personnel and Accounting Integrated Data (PAID)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Record Tracking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Veterans Identification Card (VIC/PICS)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Voluntary Service System (VSS)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WebHR</a:t>
            </a:r>
            <a:endParaRPr dirty="0"/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Wounded Injured and Ill Warriors</a:t>
            </a:r>
          </a:p>
        </p:txBody>
      </p:sp>
      <p:sp>
        <p:nvSpPr>
          <p:cNvPr id="217" name="Infrastructure Functions"/>
          <p:cNvSpPr txBox="1"/>
          <p:nvPr/>
        </p:nvSpPr>
        <p:spPr>
          <a:xfrm>
            <a:off x="12298447" y="9086711"/>
            <a:ext cx="887806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/>
            </a:lvl1pPr>
          </a:lstStyle>
          <a:p>
            <a:r>
              <a:t>Infrastructure Functions</a:t>
            </a:r>
          </a:p>
        </p:txBody>
      </p:sp>
      <p:sp>
        <p:nvSpPr>
          <p:cNvPr id="218" name="Capacity Management Tools…"/>
          <p:cNvSpPr txBox="1"/>
          <p:nvPr/>
        </p:nvSpPr>
        <p:spPr>
          <a:xfrm>
            <a:off x="12239285" y="10153241"/>
            <a:ext cx="5503020" cy="312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Capacity Management Tools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Duplicate Record Merge: Patient Merge Name Standardization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Electronic Error and Enhancement Reporting (E3R)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Enterprise Exception Log Service (EELS)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FatKAAT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FileMan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FileMan Delphi Components (FMDC)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Health Data Informatics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645AD"/>
                </a:solidFill>
                <a:hlinkClick r:id="rId2"/>
              </a:rPr>
              <a:t>Health Level 7</a:t>
            </a:r>
            <a:r>
              <a:t> (HL7) (VistA Messaging)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Institution File Redesign (IFR)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KAAJEE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</a:t>
            </a:r>
          </a:p>
        </p:txBody>
      </p:sp>
      <p:sp>
        <p:nvSpPr>
          <p:cNvPr id="219" name="Kernel Delphi Components (KDC)…"/>
          <p:cNvSpPr txBox="1"/>
          <p:nvPr/>
        </p:nvSpPr>
        <p:spPr>
          <a:xfrm>
            <a:off x="18389110" y="10153241"/>
            <a:ext cx="4608984" cy="312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 Delphi Components (KDC)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 Toolkit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 Unwinder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List Manager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M-to-M Broker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MailMan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Master Patient Index (MPI)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Medical Domain Web Services (MDWS) (MWVS*2)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National Online Information Sharing (NOIS)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National Patch Module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Network Health Exchange (NHE)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Data Exchange (PDX)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176F7-57B3-26D7-1CF4-9E15007D8B50}"/>
              </a:ext>
            </a:extLst>
          </p:cNvPr>
          <p:cNvSpPr txBox="1">
            <a:spLocks/>
          </p:cNvSpPr>
          <p:nvPr/>
        </p:nvSpPr>
        <p:spPr>
          <a:xfrm>
            <a:off x="2035175" y="643046"/>
            <a:ext cx="21971000" cy="143510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## Components</a:t>
            </a:r>
            <a:br>
              <a:rPr lang="en-US" b="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0BC0-5095-D0DC-AAFC-5034035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77B89-217E-708B-621E-81CCE5EAB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EMR / HER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EE9EB-ADAE-3DBC-00E1-C34482D2D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**Medical Records**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EMR / EHR 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Big players: Epic and Cerner 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EMR: 1 group/hospital vs EHR: multiple/shared between groups/hospitals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HITECH: Adoption 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First EMR system?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6953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First EMR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VA believe it or not </a:t>
            </a:r>
          </a:p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www.oit.va.gov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/about/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history.cfm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1970s - led to open sourcing /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VistA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Cost today of a go-live?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503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pic…"/>
          <p:cNvSpPr txBox="1"/>
          <p:nvPr/>
        </p:nvSpPr>
        <p:spPr>
          <a:xfrm>
            <a:off x="5661071" y="2369948"/>
            <a:ext cx="4348989" cy="9334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/>
            </a:pPr>
            <a:r>
              <a:t>Epic </a:t>
            </a:r>
          </a:p>
          <a:p>
            <a:pPr>
              <a:lnSpc>
                <a:spcPct val="120000"/>
              </a:lnSpc>
              <a:defRPr sz="8000"/>
            </a:pPr>
            <a:r>
              <a:t>Cerner</a:t>
            </a:r>
          </a:p>
          <a:p>
            <a:pPr>
              <a:lnSpc>
                <a:spcPct val="120000"/>
              </a:lnSpc>
              <a:defRPr sz="8000"/>
            </a:pPr>
            <a:r>
              <a:t>Meditech</a:t>
            </a:r>
          </a:p>
          <a:p>
            <a:pPr>
              <a:lnSpc>
                <a:spcPct val="120000"/>
              </a:lnSpc>
              <a:defRPr sz="8000"/>
            </a:pPr>
            <a:r>
              <a:t>Allscripts</a:t>
            </a:r>
          </a:p>
          <a:p>
            <a:pPr>
              <a:lnSpc>
                <a:spcPct val="120000"/>
              </a:lnSpc>
              <a:defRPr sz="8000"/>
            </a:pPr>
            <a:r>
              <a:t>Athena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021" y="2011957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412" y="4362396"/>
            <a:ext cx="5913644" cy="145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625" y="6606192"/>
            <a:ext cx="5980560" cy="861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083" y="8489944"/>
            <a:ext cx="5913644" cy="1285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019" y="10372302"/>
            <a:ext cx="7843772" cy="109812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ier 1 EMRs"/>
          <p:cNvSpPr txBox="1"/>
          <p:nvPr/>
        </p:nvSpPr>
        <p:spPr>
          <a:xfrm>
            <a:off x="551629" y="638666"/>
            <a:ext cx="362559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r>
              <a:t>Tier 1 EMRs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$$$$$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EMR go-live preview: 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With Epic or Cerner could be &gt; millions to billions of dollars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Duration &gt;= 3-4 years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Fun examples: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Duke Health System and UMASS with Epic: 700m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Partners Health System: 1.2b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Mayo Clinic with Epic: 1.5b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VA with Cerner: 4-10b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7742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677004"/>
            <a:ext cx="21971000" cy="825601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www.beckershospitalreview.com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/healthcare-information-technology/8-epic-ehr-implementations-with-the-biggest-price-tags-in-2015.html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www.healthcareitnews.com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/news/how-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cerner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-won-biggest-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ehr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-deal-ever-twice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u="sng" dirty="0">
                <a:solidFill>
                  <a:srgbClr val="3B3B3B"/>
                </a:solidFill>
                <a:latin typeface="Menlo" panose="020B0609030804020204" pitchFamily="49" charset="0"/>
              </a:rPr>
              <a:t>- 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www.beckershospitalreview.com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ehrs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/10-ehr-implementations-with-the-biggest-price-tags-in-2017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147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 </a:t>
            </a:r>
          </a:p>
        </p:txBody>
      </p:sp>
      <p:sp>
        <p:nvSpPr>
          <p:cNvPr id="161" name="Intros -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Intros - </a:t>
            </a:r>
          </a:p>
          <a:p>
            <a:r>
              <a:rPr dirty="0"/>
              <a:t>Course and Syllabi</a:t>
            </a:r>
            <a:endParaRPr lang="en-US" dirty="0"/>
          </a:p>
          <a:p>
            <a:r>
              <a:rPr lang="en-US" dirty="0"/>
              <a:t>HIS </a:t>
            </a:r>
          </a:p>
          <a:p>
            <a:r>
              <a:rPr dirty="0"/>
              <a:t> 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EMR Adoption -   </a:t>
            </a:r>
          </a:p>
        </p:txBody>
      </p:sp>
      <p:pic>
        <p:nvPicPr>
          <p:cNvPr id="5" name="Picture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07FF5FDC-D09E-3B15-07E7-DBF7E4969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4" y="4108450"/>
            <a:ext cx="16303626" cy="8132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65127-E2E8-F18A-89F6-37AD236E0C0E}"/>
              </a:ext>
            </a:extLst>
          </p:cNvPr>
          <p:cNvSpPr txBox="1"/>
          <p:nvPr/>
        </p:nvSpPr>
        <p:spPr>
          <a:xfrm>
            <a:off x="471487" y="12636500"/>
            <a:ext cx="21388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4000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www.healthit.gov</a:t>
            </a:r>
            <a:r>
              <a:rPr lang="en-US" sz="4000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/sites/default/files/2022-03/</a:t>
            </a:r>
            <a:r>
              <a:rPr lang="en-US" sz="4000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chart.PNG</a:t>
            </a:r>
            <a:endParaRPr lang="en-US" sz="4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0717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EMR Adoption – Where gaps still exist -&gt; Specialty + Rehab   </a:t>
            </a:r>
          </a:p>
        </p:txBody>
      </p:sp>
      <p:pic>
        <p:nvPicPr>
          <p:cNvPr id="6" name="Picture 5" descr="A graph of health records by hospital&#10;&#10;Description automatically generated">
            <a:extLst>
              <a:ext uri="{FF2B5EF4-FFF2-40B4-BE49-F238E27FC236}">
                <a16:creationId xmlns:a16="http://schemas.microsoft.com/office/drawing/2014/main" id="{93A0CADD-6F63-1D71-227E-33CC82E0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99" y="4601204"/>
            <a:ext cx="17915755" cy="8079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6C407-E88E-0690-BE6C-283FAE7D0DB9}"/>
              </a:ext>
            </a:extLst>
          </p:cNvPr>
          <p:cNvSpPr txBox="1"/>
          <p:nvPr/>
        </p:nvSpPr>
        <p:spPr>
          <a:xfrm>
            <a:off x="1614488" y="12968889"/>
            <a:ext cx="21971000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www.healthit.gov</a:t>
            </a:r>
            <a:r>
              <a:rPr lang="en-US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/sites/default/files/2022-10/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ehr</a:t>
            </a:r>
            <a:r>
              <a:rPr lang="en-US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-adoption-for-congressional-report-and-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blogpost.png</a:t>
            </a:r>
            <a:endParaRPr lang="en-US" sz="2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23452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**Patient Portals**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PHR: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MyChart (EPIC)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MyHealth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(CERNER)</a:t>
            </a:r>
          </a:p>
          <a:p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Usually come with EMR/EHR otherwise will be add-on, custom...</a:t>
            </a:r>
          </a:p>
          <a:p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Stanford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MyHealth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(not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cerner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but has same name) -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myhealth.stanfordhealthcare.org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Case study of BUILD vs BUY (future SDLC topics) </a:t>
            </a:r>
          </a:p>
          <a:p>
            <a:r>
              <a:rPr lang="en-US" u="sng" dirty="0">
                <a:solidFill>
                  <a:srgbClr val="0451A5"/>
                </a:solidFill>
                <a:latin typeface="Menlo" panose="020B0609030804020204" pitchFamily="49" charset="0"/>
              </a:rPr>
              <a:t>- </a:t>
            </a:r>
            <a:r>
              <a:rPr lang="en-US" sz="4100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https://365.himss.org/sites/himss365/files/365/handouts/552564121/handout-29.pdf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175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**Monitoring and Engagement**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8062"/>
            <a:ext cx="21971000" cy="9038871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Remote Patient Monitoring: RPM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traditional: Fitbit, Apple Watch, etc.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non-traditional: remote patient monitoring devices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Customer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Relationahip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Managers: CRMs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non-traditional;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SalesForce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issues: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coding / billing (CPT codes)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patient engagement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reviews: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2"/>
              </a:rPr>
              <a:t>https://www.ncbi.nlm.nih.gov/pmc/articles/PMC5240011/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3"/>
              </a:rPr>
              <a:t>https://www.ncbi.nlm.nih.gov/pmc/articles/PMC9673001/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4"/>
              </a:rPr>
              <a:t>https://www.ncbi.nlm.nih.gov/pmc/articles/PMC8388293/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895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**Medications and Labs**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E-prescribing - Surescripts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Pharmacy Benefit Managers (PBMs) - CVS, Express Scripts, OptumRx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Be be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involed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 drug pricing, formulary, payment  	processing, providing some clinical services, data 	analysis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Lab Information Systems (LIS) - Sunquest, Cerner, Epic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Focus on lab workflow, data management, and data 	analysis for labs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790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**Billing and Revenue**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Revenue Cycling Management (RCM): involved with billing, claims, insurance, etc.</a:t>
            </a:r>
          </a:p>
          <a:p>
            <a:pPr lvl="2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Epic, Cerner, Allscripts,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AthenaHealth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eClinicalWorks, NextGen, etc.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They all have their own RCM tools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Claims/Insurance - Utilization Management (UM)</a:t>
            </a:r>
          </a:p>
        </p:txBody>
      </p:sp>
    </p:spTree>
    <p:extLst>
      <p:ext uri="{BB962C8B-B14F-4D97-AF65-F5344CB8AC3E}">
        <p14:creationId xmlns:p14="http://schemas.microsoft.com/office/powerpoint/2010/main" val="38081674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**Supply Chain and Clinical Trials**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Supply Chain Management (SCM)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Inventory management, purchasing, and 	distribution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SAP, Oracle, IQVIA, Parexel</a:t>
            </a:r>
          </a:p>
          <a:p>
            <a:pPr lvl="1"/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- CROs / clinical research organizations 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6923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**Analytics**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Business Intelligence (BI) and Data Warehousing (DW)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Tableau,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PowerBI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Snowflake, Redshift,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BigQuery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(cloud based)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1514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many more….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Review article: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Best RCM Tools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www.beckershospitalreview.com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/finance/the-31-best-rcm-tools-per-klas.html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7687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Financial Burden of HIS on systems 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057525"/>
            <a:ext cx="21971000" cy="9446991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Average hospital IT operating expense: 8.4 million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Average hospital IT operating expense as a percentage of total operating expense: 3-4%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Hospitals with 25 beds or fewer spend less than $1 million for IT solutions, compared to hospitals with more than 250 beds, which spend nearly $29 million on average.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Hospitals with more than 250 beds also had the highest average annual increase in IT expenses since 2017 at more than 6%. Hospitals with 250 or fewer beds had average IT expense increases of less than 5%.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3267E-2313-AFFE-0896-CA60368AEDE9}"/>
              </a:ext>
            </a:extLst>
          </p:cNvPr>
          <p:cNvSpPr txBox="1"/>
          <p:nvPr/>
        </p:nvSpPr>
        <p:spPr>
          <a:xfrm>
            <a:off x="1871662" y="12807375"/>
            <a:ext cx="21559837" cy="4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www.definitivehc.com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/resources/healthcare-insights/average-it-expenses-us-hospitals</a:t>
            </a:r>
            <a:endParaRPr lang="en-US" sz="2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592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1168301" y="2385412"/>
            <a:ext cx="6403667" cy="8990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and chart of bed size&#10;&#10;Description automatically generated">
            <a:extLst>
              <a:ext uri="{FF2B5EF4-FFF2-40B4-BE49-F238E27FC236}">
                <a16:creationId xmlns:a16="http://schemas.microsoft.com/office/drawing/2014/main" id="{42CF25FA-CE91-4E45-2958-F5914E18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1" y="2197100"/>
            <a:ext cx="22595237" cy="93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588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ealth information system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Health information systems</a:t>
            </a:r>
          </a:p>
          <a:p>
            <a:pPr>
              <a:defRPr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are hard to build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ED79-F11B-AEF6-17EF-562F721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Current Challenges in HIS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90BAD-012F-CA23-72EA-12B2EF2EC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A.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Design and Development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1.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Risk assessment tools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2.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UI design standards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3.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Software safety in networks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4.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Unambiguous patient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4819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ED79-F11B-AEF6-17EF-562F721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Current Challenges in HIS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90BAD-012F-CA23-72EA-12B2EF2EC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B.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Implementation and Use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5.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Decision support for safety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6.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IT transition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76201354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ED79-F11B-AEF6-17EF-562F721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Current Challenges in HIS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90BAD-012F-CA23-72EA-12B2EF2EC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C.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Monitoring and Optimization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7.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Automated system monitoring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8.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Cultural and legal frameworks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9.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Patient-centric Health IT safety</a:t>
            </a:r>
          </a:p>
        </p:txBody>
      </p:sp>
    </p:spTree>
    <p:extLst>
      <p:ext uri="{BB962C8B-B14F-4D97-AF65-F5344CB8AC3E}">
        <p14:creationId xmlns:p14="http://schemas.microsoft.com/office/powerpoint/2010/main" val="284060800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https://www.mobihealthnews.com/11480/10-reasons-why-google-health-failed"/>
          <p:cNvSpPr txBox="1"/>
          <p:nvPr/>
        </p:nvSpPr>
        <p:spPr>
          <a:xfrm>
            <a:off x="160241" y="13095862"/>
            <a:ext cx="908024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https://www.mobihealthnews.com/11480/10-reasons-why-google-health-failed</a:t>
            </a:r>
          </a:p>
        </p:txBody>
      </p:sp>
      <p:sp>
        <p:nvSpPr>
          <p:cNvPr id="224" name="https://googleblog.blogspot.com/2010/09/google-health-update.html"/>
          <p:cNvSpPr txBox="1"/>
          <p:nvPr/>
        </p:nvSpPr>
        <p:spPr>
          <a:xfrm>
            <a:off x="224716" y="12420598"/>
            <a:ext cx="79761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https://googleblog.blogspot.com/2010/09/google-health-update.html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194" y="1080004"/>
            <a:ext cx="6157258" cy="976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19" y="793204"/>
            <a:ext cx="10212612" cy="1033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Key Issues: manual, lack of integrations, ahead of its time by 10 years"/>
          <p:cNvSpPr txBox="1"/>
          <p:nvPr/>
        </p:nvSpPr>
        <p:spPr>
          <a:xfrm>
            <a:off x="11823748" y="11239534"/>
            <a:ext cx="10959308" cy="2126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b="1"/>
              <a:t>Key Issues</a:t>
            </a:r>
            <a:r>
              <a:t>: manual, lack of integrations, ahead of its time by 10 years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4" y="3012491"/>
            <a:ext cx="12448927" cy="711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097" y="4262502"/>
            <a:ext cx="9934919" cy="51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https://www.cnbc.com/2021/01/04/haven-the-amazon-berkshire-jpmorgan-venture-to-disrupt-healthcare-is-disbanding-after-3-years.html"/>
          <p:cNvSpPr txBox="1"/>
          <p:nvPr/>
        </p:nvSpPr>
        <p:spPr>
          <a:xfrm>
            <a:off x="315878" y="12578159"/>
            <a:ext cx="1580210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https://www.cnbc.com/2021/01/04/haven-the-amazon-berkshire-jpmorgan-venture-to-disrupt-healthcare-is-disbanding-after-3-years.html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21-02-05 at 6.38.34 AM.png" descr="Screen Shot 2021-02-05 at 6.38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13" y="813219"/>
            <a:ext cx="8597901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021-02-05 at 6.38.46 AM.png" descr="Screen Shot 2021-02-05 at 6.38.4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89" y="7350613"/>
            <a:ext cx="8436766" cy="2660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21-02-05 at 6.40.23 AM.png" descr="Screen Shot 2021-02-05 at 6.40.2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358" y="2542002"/>
            <a:ext cx="13399364" cy="3334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23-01-24 at 8.59.19 AM.png" descr="Screenshot 2023-01-24 at 8.59.19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906" y="9727280"/>
            <a:ext cx="9748121" cy="2949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Dan_Healthcare_FRAMEWORK_Slide.png" descr="Dan_Healthcare_FRAMEWORK_Slide.png"/>
          <p:cNvPicPr>
            <a:picLocks noChangeAspect="1"/>
          </p:cNvPicPr>
          <p:nvPr/>
        </p:nvPicPr>
        <p:blipFill>
          <a:blip r:embed="rId2"/>
          <a:srcRect l="6356" t="11475" r="15699" b="7713"/>
          <a:stretch>
            <a:fillRect/>
          </a:stretch>
        </p:blipFill>
        <p:spPr>
          <a:xfrm>
            <a:off x="2619610" y="2221758"/>
            <a:ext cx="18259483" cy="1134915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A piece of the complexity….healthcare business logic between providers, patients, and payers"/>
          <p:cNvSpPr txBox="1"/>
          <p:nvPr/>
        </p:nvSpPr>
        <p:spPr>
          <a:xfrm>
            <a:off x="186610" y="231917"/>
            <a:ext cx="24434801" cy="203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t>A piece of the complexity….healthcare business logic between providers, patients, and payers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Health Information Management (HIM)  Demos"/>
          <p:cNvSpPr txBox="1">
            <a:spLocks noGrp="1"/>
          </p:cNvSpPr>
          <p:nvPr>
            <p:ph type="title" idx="4294967295"/>
          </p:nvPr>
        </p:nvSpPr>
        <p:spPr>
          <a:xfrm>
            <a:off x="1206500" y="813610"/>
            <a:ext cx="21971000" cy="14351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292038">
              <a:defRPr sz="7990" spc="-159"/>
            </a:lvl1pPr>
          </a:lstStyle>
          <a:p>
            <a:r>
              <a:rPr dirty="0"/>
              <a:t>Health Information Management </a:t>
            </a:r>
            <a:r>
              <a:rPr lang="en-US" dirty="0"/>
              <a:t>Systems </a:t>
            </a:r>
            <a:r>
              <a:rPr dirty="0"/>
              <a:t>(HIM</a:t>
            </a:r>
            <a:r>
              <a:rPr lang="en-US" dirty="0"/>
              <a:t>S</a:t>
            </a:r>
            <a:r>
              <a:rPr dirty="0"/>
              <a:t>)  Demos</a:t>
            </a:r>
          </a:p>
        </p:txBody>
      </p:sp>
      <p:sp>
        <p:nvSpPr>
          <p:cNvPr id="250" name="https://www.onpatient.com/"/>
          <p:cNvSpPr txBox="1"/>
          <p:nvPr/>
        </p:nvSpPr>
        <p:spPr>
          <a:xfrm>
            <a:off x="2201285" y="4621465"/>
            <a:ext cx="827562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https://www.onpatient.com/</a:t>
            </a:r>
          </a:p>
        </p:txBody>
      </p:sp>
      <p:pic>
        <p:nvPicPr>
          <p:cNvPr id="251" name="Screenshot 2023-01-24 at 8.55.50 AM.png" descr="Screenshot 2023-01-24 at 8.55.5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398" y="2458455"/>
            <a:ext cx="10564625" cy="552115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2" name="Free patient portal"/>
          <p:cNvSpPr txBox="1"/>
          <p:nvPr/>
        </p:nvSpPr>
        <p:spPr>
          <a:xfrm>
            <a:off x="3409536" y="5644199"/>
            <a:ext cx="509351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Free patient portal</a:t>
            </a:r>
          </a:p>
        </p:txBody>
      </p:sp>
      <p:sp>
        <p:nvSpPr>
          <p:cNvPr id="253" name="https://www.open-emr.org/demo/"/>
          <p:cNvSpPr txBox="1"/>
          <p:nvPr/>
        </p:nvSpPr>
        <p:spPr>
          <a:xfrm>
            <a:off x="1019905" y="9871235"/>
            <a:ext cx="987277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https://www.open-emr.org/demo/</a:t>
            </a:r>
          </a:p>
        </p:txBody>
      </p:sp>
      <p:sp>
        <p:nvSpPr>
          <p:cNvPr id="254" name="Free EMR / open source"/>
          <p:cNvSpPr txBox="1"/>
          <p:nvPr/>
        </p:nvSpPr>
        <p:spPr>
          <a:xfrm>
            <a:off x="2442437" y="11241058"/>
            <a:ext cx="67308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Free EMR / open source</a:t>
            </a:r>
          </a:p>
        </p:txBody>
      </p:sp>
      <p:sp>
        <p:nvSpPr>
          <p:cNvPr id="255" name="https://openmrs.org/"/>
          <p:cNvSpPr txBox="1"/>
          <p:nvPr/>
        </p:nvSpPr>
        <p:spPr>
          <a:xfrm>
            <a:off x="2727730" y="8789984"/>
            <a:ext cx="616031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https://openmrs.org/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898" y="8377994"/>
            <a:ext cx="8275626" cy="4655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Journey"/>
          <p:cNvSpPr txBox="1">
            <a:spLocks noGrp="1"/>
          </p:cNvSpPr>
          <p:nvPr>
            <p:ph type="title"/>
          </p:nvPr>
        </p:nvSpPr>
        <p:spPr>
          <a:xfrm>
            <a:off x="952087" y="903021"/>
            <a:ext cx="21971001" cy="1434950"/>
          </a:xfrm>
          <a:prstGeom prst="rect">
            <a:avLst/>
          </a:prstGeom>
        </p:spPr>
        <p:txBody>
          <a:bodyPr/>
          <a:lstStyle/>
          <a:p>
            <a:r>
              <a:t>Journey</a:t>
            </a:r>
          </a:p>
        </p:txBody>
      </p:sp>
      <p:sp>
        <p:nvSpPr>
          <p:cNvPr id="167" name="Clinician -&gt;…"/>
          <p:cNvSpPr txBox="1">
            <a:spLocks noGrp="1"/>
          </p:cNvSpPr>
          <p:nvPr>
            <p:ph type="body" idx="4294967295"/>
          </p:nvPr>
        </p:nvSpPr>
        <p:spPr>
          <a:xfrm>
            <a:off x="1206500" y="3265014"/>
            <a:ext cx="21971001" cy="85283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Clinician</a:t>
            </a:r>
            <a:r>
              <a:t> -&gt;  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Researcher</a:t>
            </a:r>
            <a:r>
              <a:t> -&gt; 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t>Health/</a:t>
            </a:r>
            <a:r>
              <a:rPr b="1"/>
              <a:t>Data</a:t>
            </a:r>
            <a:r>
              <a:t> </a:t>
            </a:r>
            <a:r>
              <a:rPr b="1"/>
              <a:t>SME</a:t>
            </a:r>
            <a:r>
              <a:t> -&gt;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Data Engineer/Developer </a:t>
            </a:r>
            <a:r>
              <a:t>-&gt;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Investments</a:t>
            </a:r>
            <a:r>
              <a:t> -&gt; 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601" y="5067498"/>
            <a:ext cx="3123961" cy="7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41" y="4974780"/>
            <a:ext cx="3456755" cy="91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37" y="3187098"/>
            <a:ext cx="2975561" cy="91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839" y="3425975"/>
            <a:ext cx="2812043" cy="70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6"/>
          <a:srcRect t="37865" r="26861" b="37865"/>
          <a:stretch>
            <a:fillRect/>
          </a:stretch>
        </p:blipFill>
        <p:spPr>
          <a:xfrm>
            <a:off x="7772101" y="6909197"/>
            <a:ext cx="3456839" cy="60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5459" y="6507533"/>
            <a:ext cx="5030375" cy="1257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8367" y="753607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2635" y="8233701"/>
            <a:ext cx="2812043" cy="1855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4838" y="8648818"/>
            <a:ext cx="1025714" cy="102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553804315115.jpg" descr="1553804315115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58972" y="10614793"/>
            <a:ext cx="1435101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7436" y="10145691"/>
            <a:ext cx="3970548" cy="198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8632" y="10627880"/>
            <a:ext cx="3211473" cy="1020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Health Information Technology (HIT) Demos"/>
          <p:cNvSpPr txBox="1">
            <a:spLocks noGrp="1"/>
          </p:cNvSpPr>
          <p:nvPr>
            <p:ph type="title" idx="4294967295"/>
          </p:nvPr>
        </p:nvSpPr>
        <p:spPr>
          <a:xfrm>
            <a:off x="1206500" y="813610"/>
            <a:ext cx="21971000" cy="1435101"/>
          </a:xfrm>
          <a:prstGeom prst="rect">
            <a:avLst/>
          </a:prstGeom>
        </p:spPr>
        <p:txBody>
          <a:bodyPr/>
          <a:lstStyle/>
          <a:p>
            <a:r>
              <a:t>Health Information Technology (HIT) Demos</a:t>
            </a:r>
          </a:p>
        </p:txBody>
      </p:sp>
      <p:sp>
        <p:nvSpPr>
          <p:cNvPr id="259" name="AWS"/>
          <p:cNvSpPr txBox="1"/>
          <p:nvPr/>
        </p:nvSpPr>
        <p:spPr>
          <a:xfrm>
            <a:off x="8220247" y="3582623"/>
            <a:ext cx="145420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AWS</a:t>
            </a:r>
          </a:p>
        </p:txBody>
      </p:sp>
      <p:sp>
        <p:nvSpPr>
          <p:cNvPr id="260" name="GCP"/>
          <p:cNvSpPr txBox="1"/>
          <p:nvPr/>
        </p:nvSpPr>
        <p:spPr>
          <a:xfrm>
            <a:off x="8241279" y="6682942"/>
            <a:ext cx="14121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GCP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65" y="3171414"/>
            <a:ext cx="2725657" cy="1630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18" y="5056776"/>
            <a:ext cx="6404351" cy="360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94" y="7672164"/>
            <a:ext cx="7203399" cy="48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MSF"/>
          <p:cNvSpPr txBox="1"/>
          <p:nvPr/>
        </p:nvSpPr>
        <p:spPr>
          <a:xfrm>
            <a:off x="8241279" y="9669081"/>
            <a:ext cx="13901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MSF</a:t>
            </a:r>
          </a:p>
        </p:txBody>
      </p:sp>
      <p:sp>
        <p:nvSpPr>
          <p:cNvPr id="265" name="https://aws.amazon.com/comprehend/medical/"/>
          <p:cNvSpPr txBox="1"/>
          <p:nvPr/>
        </p:nvSpPr>
        <p:spPr>
          <a:xfrm>
            <a:off x="11073362" y="3194623"/>
            <a:ext cx="981882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https://aws.amazon.com/comprehend/medical/</a:t>
            </a:r>
          </a:p>
        </p:txBody>
      </p:sp>
      <p:sp>
        <p:nvSpPr>
          <p:cNvPr id="266" name="https://aws.amazon.com/healthlake/"/>
          <p:cNvSpPr txBox="1"/>
          <p:nvPr/>
        </p:nvSpPr>
        <p:spPr>
          <a:xfrm>
            <a:off x="11045028" y="4352019"/>
            <a:ext cx="755705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https://aws.amazon.com/healthlake/</a:t>
            </a:r>
          </a:p>
        </p:txBody>
      </p:sp>
      <p:sp>
        <p:nvSpPr>
          <p:cNvPr id="267" name="https://cloud.google.com/healthcare"/>
          <p:cNvSpPr txBox="1"/>
          <p:nvPr/>
        </p:nvSpPr>
        <p:spPr>
          <a:xfrm>
            <a:off x="11048913" y="7009646"/>
            <a:ext cx="754928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https://cloud.google.com/healthcare</a:t>
            </a:r>
          </a:p>
        </p:txBody>
      </p:sp>
      <p:sp>
        <p:nvSpPr>
          <p:cNvPr id="268" name="https://azure.microsoft.com/en-us/services/azure-api-for-fhir/"/>
          <p:cNvSpPr txBox="1"/>
          <p:nvPr/>
        </p:nvSpPr>
        <p:spPr>
          <a:xfrm>
            <a:off x="11046714" y="9755847"/>
            <a:ext cx="1263655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https://azure.microsoft.com/en-us/services/azure-api-for-fhir/</a:t>
            </a:r>
          </a:p>
        </p:txBody>
      </p:sp>
      <p:sp>
        <p:nvSpPr>
          <p:cNvPr id="269" name="https://docs.microsoft.com/en-us/azure/cognitive-services/text-analytics/how-tos/text-analytics-for-health?tabs=ner"/>
          <p:cNvSpPr txBox="1"/>
          <p:nvPr/>
        </p:nvSpPr>
        <p:spPr>
          <a:xfrm>
            <a:off x="11023469" y="10824671"/>
            <a:ext cx="11163402" cy="162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https://docs.microsoft.com/en-us/azure/cognitive-services/text-analytics/how-tos/text-analytics-for-health?tabs=ner</a:t>
            </a:r>
          </a:p>
        </p:txBody>
      </p:sp>
      <p:sp>
        <p:nvSpPr>
          <p:cNvPr id="270" name="https://www.microsoft.com/en-us/research/project/health-bot/"/>
          <p:cNvSpPr txBox="1"/>
          <p:nvPr/>
        </p:nvSpPr>
        <p:spPr>
          <a:xfrm>
            <a:off x="10936300" y="12879035"/>
            <a:ext cx="128573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https://www.microsoft.com/en-us/research/project/health-bot/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1366-4F5A-3170-BFF3-3EBB08DE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things built recently: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B6FF2-274C-6BFA-A328-A78B5136F836}"/>
              </a:ext>
            </a:extLst>
          </p:cNvPr>
          <p:cNvSpPr txBox="1"/>
          <p:nvPr/>
        </p:nvSpPr>
        <p:spPr>
          <a:xfrm>
            <a:off x="1206500" y="3593723"/>
            <a:ext cx="22904784" cy="9708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chemeClr val="tx1"/>
                </a:solidFill>
                <a:effectLst/>
              </a:rPr>
              <a:t>SDoH</a:t>
            </a:r>
            <a:r>
              <a:rPr lang="en-US" sz="5400" b="0" dirty="0">
                <a:solidFill>
                  <a:schemeClr val="tx1"/>
                </a:solidFill>
                <a:effectLst/>
              </a:rPr>
              <a:t> resources v1 - external community ([Inclusion](</a:t>
            </a:r>
            <a:r>
              <a:rPr lang="en-US" sz="5400" b="0" u="sng" dirty="0">
                <a:solidFill>
                  <a:schemeClr val="tx1"/>
                </a:solidFill>
                <a:effectLst/>
                <a:hlinkClick r:id="rId2"/>
              </a:rPr>
              <a:t>https://inclusion.appliedhealthinformatics.com/</a:t>
            </a:r>
            <a:endParaRPr lang="en-US" sz="5400" b="0" dirty="0">
              <a:solidFill>
                <a:schemeClr val="tx1"/>
              </a:solidFill>
              <a:effectLst/>
            </a:endParaRPr>
          </a:p>
          <a:p>
            <a:endParaRPr lang="en-US" sz="5400" b="0" dirty="0">
              <a:solidFill>
                <a:schemeClr val="tx1"/>
              </a:solidFill>
              <a:effectLst/>
            </a:endParaRPr>
          </a:p>
          <a:p>
            <a:r>
              <a:rPr lang="en-US" sz="5400" b="0" dirty="0" err="1">
                <a:solidFill>
                  <a:schemeClr val="tx1"/>
                </a:solidFill>
                <a:effectLst/>
              </a:rPr>
              <a:t>SDoH</a:t>
            </a:r>
            <a:r>
              <a:rPr lang="en-US" sz="5400" b="0" dirty="0">
                <a:solidFill>
                  <a:schemeClr val="tx1"/>
                </a:solidFill>
                <a:effectLst/>
              </a:rPr>
              <a:t> resources v2 - internal SBM ([</a:t>
            </a:r>
            <a:r>
              <a:rPr lang="en-US" sz="5400" b="0" dirty="0" err="1">
                <a:solidFill>
                  <a:schemeClr val="tx1"/>
                </a:solidFill>
                <a:effectLst/>
              </a:rPr>
              <a:t>SDoH</a:t>
            </a:r>
            <a:r>
              <a:rPr lang="en-US" sz="5400" b="0" dirty="0">
                <a:solidFill>
                  <a:schemeClr val="tx1"/>
                </a:solidFill>
                <a:effectLst/>
              </a:rPr>
              <a:t>](</a:t>
            </a:r>
            <a:r>
              <a:rPr lang="en-US" sz="5400" b="0" u="sng" dirty="0">
                <a:solidFill>
                  <a:schemeClr val="tx1"/>
                </a:solidFill>
                <a:effectLst/>
                <a:hlinkClick r:id="rId3"/>
              </a:rPr>
              <a:t>https://sdoh.ahi-projects.com</a:t>
            </a:r>
            <a:endParaRPr lang="en-US" sz="5400" b="0" dirty="0">
              <a:solidFill>
                <a:schemeClr val="tx1"/>
              </a:solidFill>
              <a:effectLst/>
            </a:endParaRPr>
          </a:p>
          <a:p>
            <a:endParaRPr lang="en-US" sz="5400" b="0" dirty="0">
              <a:solidFill>
                <a:schemeClr val="tx1"/>
              </a:solidFill>
              <a:effectLst/>
            </a:endParaRPr>
          </a:p>
          <a:p>
            <a:r>
              <a:rPr lang="en-US" sz="5400" b="0" dirty="0">
                <a:solidFill>
                  <a:schemeClr val="tx1"/>
                </a:solidFill>
                <a:effectLst/>
              </a:rPr>
              <a:t>Data discovery tool - external ([Discover](</a:t>
            </a:r>
            <a:r>
              <a:rPr lang="en-US" sz="5400" b="0" u="sng" dirty="0">
                <a:solidFill>
                  <a:schemeClr val="tx1"/>
                </a:solidFill>
                <a:effectLst/>
                <a:hlinkClick r:id="rId4"/>
              </a:rPr>
              <a:t>https://discover.appliedhealthinformatics.com/</a:t>
            </a:r>
            <a:endParaRPr lang="en-US" sz="5400" b="0" dirty="0">
              <a:solidFill>
                <a:schemeClr val="tx1"/>
              </a:solidFill>
              <a:effectLst/>
            </a:endParaRPr>
          </a:p>
          <a:p>
            <a:br>
              <a:rPr lang="en-US" sz="5400" b="0" dirty="0">
                <a:solidFill>
                  <a:schemeClr val="tx1"/>
                </a:solidFill>
                <a:effectLst/>
              </a:rPr>
            </a:br>
            <a:endParaRPr lang="en-US" sz="5400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4137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his class…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class….</a:t>
            </a:r>
          </a:p>
        </p:txBody>
      </p:sp>
      <p:sp>
        <p:nvSpPr>
          <p:cNvPr id="273" name="Group (class) Project"/>
          <p:cNvSpPr txBox="1"/>
          <p:nvPr/>
        </p:nvSpPr>
        <p:spPr>
          <a:xfrm>
            <a:off x="1206499" y="6390610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endParaRPr dirty="0"/>
          </a:p>
        </p:txBody>
      </p:sp>
      <p:sp>
        <p:nvSpPr>
          <p:cNvPr id="274" name="Syllabi / starting class with ‘interesting things’…"/>
          <p:cNvSpPr txBox="1"/>
          <p:nvPr/>
        </p:nvSpPr>
        <p:spPr>
          <a:xfrm>
            <a:off x="1206500" y="385057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Syllabi / starting class with ‘interesting things’…</a:t>
            </a:r>
          </a:p>
        </p:txBody>
      </p:sp>
      <p:sp>
        <p:nvSpPr>
          <p:cNvPr id="275" name="Assignment of interesting things"/>
          <p:cNvSpPr txBox="1"/>
          <p:nvPr/>
        </p:nvSpPr>
        <p:spPr>
          <a:xfrm>
            <a:off x="1206500" y="5120590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Assignment of interesting things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rightspace"/>
          <p:cNvSpPr txBox="1"/>
          <p:nvPr/>
        </p:nvSpPr>
        <p:spPr>
          <a:xfrm>
            <a:off x="4267051" y="2933648"/>
            <a:ext cx="339943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Brightspace</a:t>
            </a:r>
          </a:p>
        </p:txBody>
      </p:sp>
      <p:pic>
        <p:nvPicPr>
          <p:cNvPr id="280" name="Screen Shot 2022-01-25 at 12.45.33 PM.png" descr="Screen Shot 2022-01-25 at 12.45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67" y="6305764"/>
            <a:ext cx="5183126" cy="156316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ecordings"/>
          <p:cNvSpPr txBox="1"/>
          <p:nvPr/>
        </p:nvSpPr>
        <p:spPr>
          <a:xfrm>
            <a:off x="16477135" y="2700437"/>
            <a:ext cx="3218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Recordings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80" y="5378449"/>
            <a:ext cx="11430001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577D-66A7-174B-B785-F41662F4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8" y="3167062"/>
            <a:ext cx="21971004" cy="7381875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How many people have jobs lined up? </a:t>
            </a:r>
            <a:b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🤔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956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2264</Words>
  <Application>Microsoft Macintosh PowerPoint</Application>
  <PresentationFormat>Custom</PresentationFormat>
  <Paragraphs>353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Helvetica</vt:lpstr>
      <vt:lpstr>Helvetica Neue</vt:lpstr>
      <vt:lpstr>Helvetica Neue Medium</vt:lpstr>
      <vt:lpstr>Menlo</vt:lpstr>
      <vt:lpstr>21_BasicWhite</vt:lpstr>
      <vt:lpstr>Course Intro 462 - Developing Health Information Systems </vt:lpstr>
      <vt:lpstr>Concentration </vt:lpstr>
      <vt:lpstr>Agenda </vt:lpstr>
      <vt:lpstr>PowerPoint Presentation</vt:lpstr>
      <vt:lpstr>Journey</vt:lpstr>
      <vt:lpstr>Interesting things built recently:</vt:lpstr>
      <vt:lpstr>This class….</vt:lpstr>
      <vt:lpstr>PowerPoint Presentation</vt:lpstr>
      <vt:lpstr>How many people have jobs lined up?   🤔</vt:lpstr>
      <vt:lpstr>Jobs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Definitions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## Operating Landscape </vt:lpstr>
      <vt:lpstr>PowerPoint Presentation</vt:lpstr>
      <vt:lpstr>## HIS Components </vt:lpstr>
      <vt:lpstr>## HIS Components </vt:lpstr>
      <vt:lpstr>PowerPoint Presentation</vt:lpstr>
      <vt:lpstr>$$$$$</vt:lpstr>
      <vt:lpstr>Links….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Financial Burden of HIS on systems     </vt:lpstr>
      <vt:lpstr>PowerPoint Presentation</vt:lpstr>
      <vt:lpstr>PowerPoint Presentation</vt:lpstr>
      <vt:lpstr> ## Current Challenges in HIS </vt:lpstr>
      <vt:lpstr> ## Current Challenges in HIS </vt:lpstr>
      <vt:lpstr> ## Current Challenges in HIS </vt:lpstr>
      <vt:lpstr>PowerPoint Presentation</vt:lpstr>
      <vt:lpstr>PowerPoint Presentation</vt:lpstr>
      <vt:lpstr>PowerPoint Presentation</vt:lpstr>
      <vt:lpstr>PowerPoint Presentation</vt:lpstr>
      <vt:lpstr>Health Information Management Systems (HIMS)  Demos</vt:lpstr>
      <vt:lpstr>Health Information Technology (HIT) 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 462 - Developing Health Information Systems </dc:title>
  <cp:lastModifiedBy>hants williams</cp:lastModifiedBy>
  <cp:revision>15</cp:revision>
  <dcterms:modified xsi:type="dcterms:W3CDTF">2024-01-22T18:33:07Z</dcterms:modified>
</cp:coreProperties>
</file>